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458" r:id="rId2"/>
    <p:sldId id="446" r:id="rId3"/>
    <p:sldId id="466" r:id="rId4"/>
    <p:sldId id="454" r:id="rId5"/>
    <p:sldId id="441" r:id="rId6"/>
    <p:sldId id="431" r:id="rId7"/>
    <p:sldId id="407" r:id="rId8"/>
    <p:sldId id="408" r:id="rId9"/>
    <p:sldId id="433" r:id="rId10"/>
    <p:sldId id="439" r:id="rId11"/>
    <p:sldId id="450" r:id="rId12"/>
    <p:sldId id="481" r:id="rId13"/>
    <p:sldId id="478" r:id="rId14"/>
    <p:sldId id="477" r:id="rId15"/>
    <p:sldId id="479" r:id="rId16"/>
    <p:sldId id="480" r:id="rId17"/>
    <p:sldId id="474" r:id="rId18"/>
    <p:sldId id="475" r:id="rId19"/>
    <p:sldId id="432" r:id="rId20"/>
    <p:sldId id="437" r:id="rId21"/>
    <p:sldId id="462" r:id="rId22"/>
    <p:sldId id="453" r:id="rId23"/>
    <p:sldId id="452" r:id="rId24"/>
    <p:sldId id="468" r:id="rId25"/>
    <p:sldId id="467" r:id="rId26"/>
    <p:sldId id="455" r:id="rId27"/>
    <p:sldId id="456" r:id="rId28"/>
    <p:sldId id="459" r:id="rId29"/>
    <p:sldId id="460" r:id="rId30"/>
    <p:sldId id="464" r:id="rId31"/>
    <p:sldId id="461" r:id="rId32"/>
    <p:sldId id="463" r:id="rId33"/>
    <p:sldId id="473" r:id="rId34"/>
    <p:sldId id="451" r:id="rId35"/>
    <p:sldId id="470" r:id="rId36"/>
    <p:sldId id="469" r:id="rId37"/>
    <p:sldId id="472" r:id="rId38"/>
    <p:sldId id="471" r:id="rId39"/>
    <p:sldId id="476" r:id="rId40"/>
    <p:sldId id="417" r:id="rId41"/>
    <p:sldId id="438" r:id="rId42"/>
    <p:sldId id="457" r:id="rId43"/>
    <p:sldId id="449" r:id="rId44"/>
    <p:sldId id="440" r:id="rId45"/>
    <p:sldId id="447" r:id="rId46"/>
    <p:sldId id="448" r:id="rId47"/>
    <p:sldId id="442" r:id="rId48"/>
    <p:sldId id="443" r:id="rId49"/>
    <p:sldId id="444" r:id="rId50"/>
    <p:sldId id="436" r:id="rId51"/>
    <p:sldId id="423" r:id="rId52"/>
    <p:sldId id="412" r:id="rId53"/>
    <p:sldId id="425" r:id="rId54"/>
    <p:sldId id="424" r:id="rId55"/>
    <p:sldId id="422" r:id="rId56"/>
    <p:sldId id="420" r:id="rId57"/>
    <p:sldId id="413" r:id="rId58"/>
    <p:sldId id="418" r:id="rId59"/>
    <p:sldId id="426" r:id="rId60"/>
    <p:sldId id="434" r:id="rId61"/>
    <p:sldId id="409" r:id="rId62"/>
    <p:sldId id="410" r:id="rId63"/>
    <p:sldId id="411" r:id="rId64"/>
    <p:sldId id="416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tables" id="{452AD452-7B7B-49C5-A67B-9EA1184F2A06}">
          <p14:sldIdLst>
            <p14:sldId id="458"/>
            <p14:sldId id="446"/>
            <p14:sldId id="466"/>
            <p14:sldId id="454"/>
            <p14:sldId id="441"/>
          </p14:sldIdLst>
        </p14:section>
        <p14:section name="old tables" id="{275F2365-2C48-4ED9-8741-A4584094205B}">
          <p14:sldIdLst>
            <p14:sldId id="431"/>
            <p14:sldId id="407"/>
            <p14:sldId id="408"/>
            <p14:sldId id="433"/>
          </p14:sldIdLst>
        </p14:section>
        <p14:section name="curves" id="{EBF63F1F-359F-4B08-A661-AC7D1EE8FB7D}">
          <p14:sldIdLst>
            <p14:sldId id="439"/>
            <p14:sldId id="450"/>
          </p14:sldIdLst>
        </p14:section>
        <p14:section name="contra_usa" id="{B6B207B9-FBA3-4735-A9C2-06099BCF5CC1}">
          <p14:sldIdLst>
            <p14:sldId id="481"/>
            <p14:sldId id="478"/>
            <p14:sldId id="477"/>
            <p14:sldId id="479"/>
            <p14:sldId id="480"/>
            <p14:sldId id="474"/>
            <p14:sldId id="475"/>
            <p14:sldId id="432"/>
            <p14:sldId id="437"/>
            <p14:sldId id="462"/>
            <p14:sldId id="453"/>
            <p14:sldId id="452"/>
            <p14:sldId id="468"/>
            <p14:sldId id="467"/>
            <p14:sldId id="455"/>
            <p14:sldId id="456"/>
            <p14:sldId id="459"/>
            <p14:sldId id="460"/>
            <p14:sldId id="464"/>
            <p14:sldId id="461"/>
            <p14:sldId id="463"/>
          </p14:sldIdLst>
        </p14:section>
        <p14:section name="fine-tune" id="{AC286917-FA2F-4410-91F3-8557D1E687C5}">
          <p14:sldIdLst>
            <p14:sldId id="473"/>
            <p14:sldId id="451"/>
            <p14:sldId id="470"/>
            <p14:sldId id="469"/>
            <p14:sldId id="472"/>
            <p14:sldId id="471"/>
          </p14:sldIdLst>
        </p14:section>
        <p14:section name="baseline_usa" id="{8BC82C30-D4A8-42F4-90E1-0A9C87726DA5}">
          <p14:sldIdLst>
            <p14:sldId id="476"/>
            <p14:sldId id="417"/>
            <p14:sldId id="438"/>
            <p14:sldId id="457"/>
            <p14:sldId id="449"/>
          </p14:sldIdLst>
        </p14:section>
        <p14:section name="single_2d_3d" id="{2807D403-8949-4B68-AC82-90A92A227485}">
          <p14:sldIdLst>
            <p14:sldId id="440"/>
            <p14:sldId id="447"/>
            <p14:sldId id="448"/>
            <p14:sldId id="442"/>
            <p14:sldId id="443"/>
            <p14:sldId id="444"/>
          </p14:sldIdLst>
        </p14:section>
        <p14:section name="old" id="{1883A970-A220-4BA0-8635-C18C47A67162}">
          <p14:sldIdLst>
            <p14:sldId id="436"/>
            <p14:sldId id="423"/>
            <p14:sldId id="412"/>
            <p14:sldId id="425"/>
            <p14:sldId id="424"/>
            <p14:sldId id="422"/>
            <p14:sldId id="420"/>
            <p14:sldId id="413"/>
            <p14:sldId id="418"/>
            <p14:sldId id="426"/>
            <p14:sldId id="434"/>
            <p14:sldId id="409"/>
            <p14:sldId id="410"/>
            <p14:sldId id="411"/>
            <p14:sldId id="4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2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6B541E-6C7A-4D8B-B17B-1BF1424BADF8}"/>
              </a:ext>
            </a:extLst>
          </p:cNvPr>
          <p:cNvSpPr txBox="1"/>
          <p:nvPr/>
        </p:nvSpPr>
        <p:spPr>
          <a:xfrm>
            <a:off x="417251" y="481274"/>
            <a:ext cx="788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05/1~2/2021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new10_contra/contra_usa_v2_l1/l2/l3/t1, contra_usa_wd0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new10_contra/vanilla_fusion/baseline_usa_v3_run2, baseline_usa_wd0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3A68AC-2EB6-49D7-AC27-ECD6AD87E921}"/>
              </a:ext>
            </a:extLst>
          </p:cNvPr>
          <p:cNvSpPr txBox="1"/>
          <p:nvPr/>
        </p:nvSpPr>
        <p:spPr>
          <a:xfrm>
            <a:off x="417251" y="1636851"/>
            <a:ext cx="63466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05/3~4/2021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new10_contra/contra_usa_v2_l4,t2,run2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new10_contra/pretrain/src_usa_pretrain_v0, finetune_v0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DFCC29-BC11-4B20-8FBD-A005C4A355D6}"/>
              </a:ext>
            </a:extLst>
          </p:cNvPr>
          <p:cNvSpPr txBox="1"/>
          <p:nvPr/>
        </p:nvSpPr>
        <p:spPr>
          <a:xfrm>
            <a:off x="417251" y="2792428"/>
            <a:ext cx="5038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05/3~4/2021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new10_contra/pretrain/src_usa_finetune_v1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52DFDC-DBEA-43C8-BC3F-4E26029D5702}"/>
              </a:ext>
            </a:extLst>
          </p:cNvPr>
          <p:cNvSpPr txBox="1"/>
          <p:nvPr/>
        </p:nvSpPr>
        <p:spPr>
          <a:xfrm>
            <a:off x="417251" y="3908796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multi-stage contrastive</a:t>
            </a:r>
          </a:p>
          <a:p>
            <a:endParaRPr lang="zh-CN" altLang="en-US"/>
          </a:p>
          <a:p>
            <a:r>
              <a:rPr lang="zh-CN" altLang="en-US"/>
              <a:t>convergence speed</a:t>
            </a:r>
          </a:p>
          <a:p>
            <a:endParaRPr lang="zh-CN" altLang="en-US"/>
          </a:p>
          <a:p>
            <a:r>
              <a:rPr lang="zh-CN" altLang="en-US"/>
              <a:t>finetune with fewer labels</a:t>
            </a:r>
          </a:p>
        </p:txBody>
      </p:sp>
    </p:spTree>
    <p:extLst>
      <p:ext uri="{BB962C8B-B14F-4D97-AF65-F5344CB8AC3E}">
        <p14:creationId xmlns:p14="http://schemas.microsoft.com/office/powerpoint/2010/main" val="3651211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BC8B8B-C9F4-45CD-80F0-95D263EBDE9B}"/>
              </a:ext>
            </a:extLst>
          </p:cNvPr>
          <p:cNvSpPr txBox="1"/>
          <p:nvPr/>
        </p:nvSpPr>
        <p:spPr>
          <a:xfrm>
            <a:off x="2282231" y="2026303"/>
            <a:ext cx="76275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Batch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SegFusionV4; Single2D3DV2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D2C866-2B97-481B-84A8-1BA867B63C77}"/>
              </a:ext>
            </a:extLst>
          </p:cNvPr>
          <p:cNvSpPr txBox="1"/>
          <p:nvPr/>
        </p:nvSpPr>
        <p:spPr>
          <a:xfrm>
            <a:off x="1052791" y="3569814"/>
            <a:ext cx="97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weight_decay(1e-2, 1e-4) &amp; batch input(Single2D3D, Single2D3DV2) have a great effect on UNetSCN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E62517-AB03-4F18-BDC1-4789E80E1C4B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0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797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57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83844A-861D-44FA-A5C6-4B658227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30573"/>
            <a:ext cx="6096000" cy="42750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2A6245-974A-4314-AA5D-667A06E4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1502"/>
            <a:ext cx="6169981" cy="42241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A102D11-F891-458E-BD27-B68EDE4C965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615914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contra_usa_wd0_tl1: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configs/new10_contra/contra_usa_wd0_tl1.py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temperature=0.5;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A102D11-F891-458E-BD27-B68EDE4C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615914" cy="1499898"/>
              </a:xfrm>
              <a:prstGeom prst="rect">
                <a:avLst/>
              </a:prstGeom>
              <a:blipFill>
                <a:blip r:embed="rId4"/>
                <a:stretch>
                  <a:fillRect l="-829" t="-2439" r="-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709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5417CF1-76FE-4548-B302-6C3AD2215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7320"/>
            <a:ext cx="6096000" cy="42587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49E6685-1983-448F-A95C-2B544790BE5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615914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contra_usa_wd0_tl2: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configs/new10_contra/contra_usa_wd0_tl2.py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03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temperature=0.5;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49E6685-1983-448F-A95C-2B544790B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615914" cy="1499898"/>
              </a:xfrm>
              <a:prstGeom prst="rect">
                <a:avLst/>
              </a:prstGeom>
              <a:blipFill>
                <a:blip r:embed="rId3"/>
                <a:stretch>
                  <a:fillRect l="-829" t="-2439" r="-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CD765F0-5638-46AD-B43D-5FC1134DB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81" y="2537320"/>
            <a:ext cx="6022019" cy="427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5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5156563-F3B4-429A-8EE0-BDEF77828C3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615914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contra_usa_wd0_tl3: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configs/new10_contra/contra_usa_wd0_tl3.py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temperature=1.0;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5156563-F3B4-429A-8EE0-BDEF77828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615914" cy="1499898"/>
              </a:xfrm>
              <a:prstGeom prst="rect">
                <a:avLst/>
              </a:prstGeom>
              <a:blipFill>
                <a:blip r:embed="rId2"/>
                <a:stretch>
                  <a:fillRect l="-829" t="-2439" r="-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739FC34-DEC2-4B71-A7E7-F65CE5EDA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49908"/>
            <a:ext cx="6096000" cy="42461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AF2709-7D94-46DF-A8E6-2A320EA9A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49908"/>
            <a:ext cx="6096000" cy="427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1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FD729F-4835-4279-84CC-5BA2C19C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1258"/>
            <a:ext cx="6092427" cy="42653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06345D-0B30-49F3-950E-6116E19F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75" y="2541233"/>
            <a:ext cx="6088852" cy="42865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942129A-CC9E-42CB-8219-D859E94C301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615914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contra_usa_wd0_tl4: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configs/new10_contra/contra_usa_wd0_tl4.py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03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temperature=1.0;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942129A-CC9E-42CB-8219-D859E94C3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615914" cy="1499898"/>
              </a:xfrm>
              <a:prstGeom prst="rect">
                <a:avLst/>
              </a:prstGeom>
              <a:blipFill>
                <a:blip r:embed="rId4"/>
                <a:stretch>
                  <a:fillRect l="-829" t="-2439" r="-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435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9C5DA9E-2BAA-4B87-B343-7CD03FA6468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615914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contra_usa_wd0_l1: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configs/new10_contra/contra_usa_wd0_l1.py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9C5DA9E-2BAA-4B87-B343-7CD03FA64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615914" cy="1499898"/>
              </a:xfrm>
              <a:prstGeom prst="rect">
                <a:avLst/>
              </a:prstGeom>
              <a:blipFill>
                <a:blip r:embed="rId2"/>
                <a:stretch>
                  <a:fillRect l="-829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C56B70C-BF3E-470A-B001-CCAC80FE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933"/>
            <a:ext cx="6096000" cy="423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F308B6-DAD8-4F87-AD18-87A7C6DD7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0933"/>
            <a:ext cx="6096000" cy="430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09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9C5DA9E-2BAA-4B87-B343-7CD03FA6468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615914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contra_usa_wd0_l2: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configs/new10_contra/contra_usa_wd0_l2.py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9C5DA9E-2BAA-4B87-B343-7CD03FA64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615914" cy="1499898"/>
              </a:xfrm>
              <a:prstGeom prst="rect">
                <a:avLst/>
              </a:prstGeom>
              <a:blipFill>
                <a:blip r:embed="rId2"/>
                <a:stretch>
                  <a:fillRect l="-829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9B00C70-6BAD-4F60-80C7-76C798B7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3503"/>
            <a:ext cx="6097595" cy="43016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C7744B-2263-4AF6-8765-1B5F08EA9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05" y="2486002"/>
            <a:ext cx="6097595" cy="430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53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06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246918"/>
                  </p:ext>
                </p:extLst>
              </p:nvPr>
            </p:nvGraphicFramePr>
            <p:xfrm>
              <a:off x="376562" y="0"/>
              <a:ext cx="8460421" cy="7813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1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lam=0.01; 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23951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65.50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2d/3d_proj=32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66.22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46.49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contra_usa_v5_p1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2d/3d_proj=16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246918"/>
                  </p:ext>
                </p:extLst>
              </p:nvPr>
            </p:nvGraphicFramePr>
            <p:xfrm>
              <a:off x="376562" y="0"/>
              <a:ext cx="8460421" cy="7813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2058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335280">
                    <a:tc rowSpan="1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lam=0.01; 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23951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65.50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2d/3d_proj=32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66.22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46.49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contra_usa_v5_p1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2d/3d_proj=16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99D57AD-3A64-4D62-95AC-FDB22B4A5CBC}"/>
              </a:ext>
            </a:extLst>
          </p:cNvPr>
          <p:cNvSpPr txBox="1"/>
          <p:nvPr/>
        </p:nvSpPr>
        <p:spPr>
          <a:xfrm>
            <a:off x="9632273" y="3059668"/>
            <a:ext cx="238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PointContrast 3d aug</a:t>
            </a:r>
            <a:endParaRPr lang="zh-CN" altLang="en-US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51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24A6E-CD85-44B5-97E1-7F8C01F3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6"/>
            <a:ext cx="6096215" cy="4227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26F5A6-DEF6-452F-B488-230FAE8B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40535"/>
            <a:ext cx="6096215" cy="4240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200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69D335-2B3E-41DA-A18C-85552A5A0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1878"/>
            <a:ext cx="6096000" cy="4298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95136B-98EE-4345-A1A9-0BE805327588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692858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configs/new10_contra/contra_usa_v2_run2.py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95136B-98EE-4345-A1A9-0BE80532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692858" cy="1499898"/>
              </a:xfrm>
              <a:prstGeom prst="rect">
                <a:avLst/>
              </a:prstGeom>
              <a:blipFill>
                <a:blip r:embed="rId3"/>
                <a:stretch>
                  <a:fillRect l="-820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435B009-209F-48DE-8E66-D17A15ACD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548712"/>
            <a:ext cx="6096001" cy="42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82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1E2148-14D0-4C10-8F3F-9D0C04BA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8"/>
            <a:ext cx="6096467" cy="4257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3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89B97C3-ED51-4A1A-BF70-0B047DD6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736" y="2556768"/>
            <a:ext cx="6004264" cy="42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1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temperature=0.05;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2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DC5CE21-53E2-4339-85DD-FF92975D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8998"/>
            <a:ext cx="6195246" cy="4304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CDEBED-6E40-450E-8ED6-9F0955611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246" y="2597919"/>
            <a:ext cx="5996754" cy="41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4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46968F-236D-4D09-9DB8-6C396BCE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3209"/>
            <a:ext cx="6096000" cy="42286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A47A4C-AC69-40AF-A472-29F93580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3561"/>
            <a:ext cx="6096000" cy="4243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F7504B-64AC-400A-9C33-525F6616AA91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contra_usa_v5: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configs/new10_contra/contra_usa_v5.py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2d/3d_proj=32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F7504B-64AC-400A-9C33-525F6616A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110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EEDD182-AC72-454E-B4C9-518674C9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5"/>
            <a:ext cx="6078592" cy="42417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99A8E5-09B2-41CC-8E4E-8066C431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408" y="2520393"/>
            <a:ext cx="6078592" cy="4256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C25D625-F29C-4158-817F-5E9BCAF02E3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500497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contra_usa_v5_p1: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configs/new10_contra/contra_usa_v5_p1.py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2d/3d_proj=16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C25D625-F29C-4158-817F-5E9BCAF02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500497" cy="1499898"/>
              </a:xfrm>
              <a:prstGeom prst="rect">
                <a:avLst/>
              </a:prstGeom>
              <a:blipFill>
                <a:blip r:embed="rId4"/>
                <a:stretch>
                  <a:fillRect l="-844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745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9178C9-F1A3-4247-A407-F0300FE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181"/>
            <a:ext cx="6096000" cy="4339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8C18EA-8F4D-4153-B12D-BA0A54FD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26154"/>
            <a:ext cx="6096001" cy="433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32096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configs/new10_contra/contra_usa_wd0.py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320961" cy="1499898"/>
              </a:xfrm>
              <a:prstGeom prst="rect">
                <a:avLst/>
              </a:prstGeom>
              <a:blipFill>
                <a:blip r:embed="rId4"/>
                <a:stretch>
                  <a:fillRect l="-868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351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3A066F-FF48-4B44-A587-AADDAB74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0804" cy="42832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801F64-2586-43EC-BA30-4E477832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804" y="2511915"/>
            <a:ext cx="6091196" cy="4278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0.03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101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DD4554-AC87-42AA-BE5A-717B15EF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65356"/>
            <a:ext cx="6096000" cy="4235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AAB11B-1A92-4EFB-BAEA-375B0B3D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53638"/>
            <a:ext cx="6096000" cy="4228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ED704E-3615-4A8E-AE53-A7D62E9FED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ED704E-3615-4A8E-AE53-A7D62E9FE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218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857AF0-FD40-4DEC-902F-3B0B527D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014"/>
            <a:ext cx="6099597" cy="42570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C6B5FB-682E-47D7-BAEF-2B752A1E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96" y="2549473"/>
            <a:ext cx="6092403" cy="4241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1799EE-ACAD-47AA-878E-572E6E96AA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1799EE-ACAD-47AA-878E-572E6E96A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05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6D02BE4-34F9-4A8D-B8BE-6872B3960E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8326704"/>
                  </p:ext>
                </p:extLst>
              </p:nvPr>
            </p:nvGraphicFramePr>
            <p:xfrm>
              <a:off x="376562" y="0"/>
              <a:ext cx="8460421" cy="5760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295011">
                    <a:tc rowSpan="1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t=0.07, lam=0.005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417014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t=0.07, lam=0.001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70.58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48.31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230063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t=0.05, lam=0.001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70.15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49.24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t=0.1, lam=0.005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70.37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49.91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2748301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contra_usa_wd0_lt3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t=0.2, lam=0.01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69.90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49.73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9705330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contra_usa_wd0_lt4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t=0.5, lam=0.01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70.40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08740181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contra_usa_wd0_tl1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t=0.5, lam=0.05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67.56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47.68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97068361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contra_usa_wd0_tl2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t=0.5, lam=0.03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67.70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8989263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contra_usa_wd0_tl3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t=1.0, lam=0.05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68.79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50.00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81785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contra_usa_wd0_tl4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t=1.0, lam=0.03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50.35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1548985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03204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4532725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69.43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6D02BE4-34F9-4A8D-B8BE-6872B3960E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8326704"/>
                  </p:ext>
                </p:extLst>
              </p:nvPr>
            </p:nvGraphicFramePr>
            <p:xfrm>
              <a:off x="376562" y="0"/>
              <a:ext cx="8460421" cy="5760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1496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457200">
                    <a:tc rowSpan="1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t=0.07, lam=0.005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417014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t=0.07, lam=0.001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70.58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48.31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230063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t=0.05, lam=0.001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70.15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49.24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t=0.1, lam=0.005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70.37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49.91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2748301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contra_usa_wd0_lt3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t=0.2, lam=0.01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69.90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49.73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9705330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contra_usa_wd0_lt4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t=0.5, lam=0.01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70.40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08740181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contra_usa_wd0_tl1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t=0.5, lam=0.05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67.56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47.68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97068361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contra_usa_wd0_tl2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t=0.5, lam=0.03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67.70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8989263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contra_usa_wd0_tl3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t=1.0, lam=0.05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68.79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50.00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81785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contra_usa_wd0_tl4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t=1.0, lam=0.03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50.35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1548985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0320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453272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69.43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0654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6CF5F1-5795-449B-9D5F-C117B4F4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83514"/>
            <a:ext cx="6096000" cy="42744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99AE43-961D-435B-86A5-5FFECA47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83514"/>
            <a:ext cx="6096000" cy="42927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3A95197-05B5-449A-899C-64A429D0A5C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configs/new10_contra/contra_usa_v2_l4.py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3A95197-05B5-449A-899C-64A429D0A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843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5276FF-6AED-4585-AE4F-CF7B3885B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014"/>
            <a:ext cx="6096654" cy="4280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8EC993-EA22-4798-8EFF-CF1B4C520BB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contra_usa_v2_t1: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temperature=0.03;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8EC993-EA22-4798-8EFF-CF1B4C520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3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8045CBB-AE65-4B72-AA69-36C1AC316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346" y="2513132"/>
            <a:ext cx="6096654" cy="42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7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A5432C-9203-46C3-AB13-A1567C5FB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8714"/>
            <a:ext cx="6096000" cy="4281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046960-3FA8-4AA4-A7F0-664E95628473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contra_usa_v2_t2: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configs/new10_contra/contra_usa_v2_22.py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temperature=0.1;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046960-3FA8-4AA4-A7F0-664E956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3"/>
                <a:stretch>
                  <a:fillRect l="-851" t="-2439" r="-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F448DF9-3C91-4FBA-A8C3-4D0D6D99C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519999"/>
            <a:ext cx="6096001" cy="42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89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F5B268-8E0C-4DC2-8B00-373D5A77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9547"/>
            <a:ext cx="6096000" cy="42456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5C87DF-32D9-4751-B35D-63495DE9D016}"/>
              </a:ext>
            </a:extLst>
          </p:cNvPr>
          <p:cNvSpPr txBox="1"/>
          <p:nvPr/>
        </p:nvSpPr>
        <p:spPr>
          <a:xfrm>
            <a:off x="259823" y="247646"/>
            <a:ext cx="5213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src_usa_finetune_v2: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configs/pretrain/src_usa_finetune_v2.py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wd=1e-4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load_from=src_usa_pretrain_v2/epoch_32.pth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EC006DF-71A5-4F3E-892D-144CD1C4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07" y="2598981"/>
            <a:ext cx="6043693" cy="425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34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4350D-677E-4BF9-82F2-3E726D0D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949"/>
            <a:ext cx="6096000" cy="42726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B8FF6E-D306-4D26-8E96-EDC9F0A0EC0A}"/>
              </a:ext>
            </a:extLst>
          </p:cNvPr>
          <p:cNvSpPr txBox="1"/>
          <p:nvPr/>
        </p:nvSpPr>
        <p:spPr>
          <a:xfrm>
            <a:off x="259823" y="247646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usa_finetune_v2: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configs/new10_contra/usa_finetune_v2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2B818F-B9B4-4E09-8CE0-2FBAA3BE2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84161"/>
            <a:ext cx="6096000" cy="43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91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7C7841F-A0DE-45F5-908B-4AE04FE6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6"/>
            <a:ext cx="6102051" cy="42750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D6321BC-070A-4120-B3EE-C399A14941DA}"/>
              </a:ext>
            </a:extLst>
          </p:cNvPr>
          <p:cNvSpPr txBox="1"/>
          <p:nvPr/>
        </p:nvSpPr>
        <p:spPr>
          <a:xfrm>
            <a:off x="259823" y="247646"/>
            <a:ext cx="5315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src_usa_finetune_v0: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configs/pretrain/src_usa_finetune_v0.py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wd=1e-4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load_from=src_usa_pretrain_v0/epoch_32.pth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1972CC-5857-4BD2-98A2-7AC2FA74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051" y="2570405"/>
            <a:ext cx="6089949" cy="428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00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82F852-30EE-4B96-BF50-3EF0FB23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5"/>
            <a:ext cx="6093049" cy="42512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EFDB1D-A32A-48DF-A7B8-74DAE957D55C}"/>
              </a:ext>
            </a:extLst>
          </p:cNvPr>
          <p:cNvSpPr txBox="1"/>
          <p:nvPr/>
        </p:nvSpPr>
        <p:spPr>
          <a:xfrm>
            <a:off x="259823" y="247646"/>
            <a:ext cx="5315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src_usa_finetune_v0_w1: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configs/pretrain/src_usa_finetune_v0_w1.py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wd=0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load_from=src_usa_pretrain_v0/epoch_32.pth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0E0AA5-D10F-4108-A103-E12C7656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49" y="2530135"/>
            <a:ext cx="6098951" cy="426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39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BAE9BA-8E25-4133-9D8B-D6134CD1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78235"/>
            <a:ext cx="6096000" cy="42983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63C07E-4F33-4E74-B5E1-2B5EC3DCA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77548"/>
            <a:ext cx="6232125" cy="42990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C7B6B44-29EB-4FE0-A384-54A8366AC450}"/>
              </a:ext>
            </a:extLst>
          </p:cNvPr>
          <p:cNvSpPr txBox="1"/>
          <p:nvPr/>
        </p:nvSpPr>
        <p:spPr>
          <a:xfrm>
            <a:off x="259823" y="247646"/>
            <a:ext cx="5213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src_usa_finetune_v1: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configs/pretrain/src_usa_finetune_v1.py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wd=0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load_from=src_usa_pretrain_v1/epoch_32.pth</a:t>
            </a:r>
          </a:p>
        </p:txBody>
      </p:sp>
    </p:spTree>
    <p:extLst>
      <p:ext uri="{BB962C8B-B14F-4D97-AF65-F5344CB8AC3E}">
        <p14:creationId xmlns:p14="http://schemas.microsoft.com/office/powerpoint/2010/main" val="2133529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2C31C5-AF92-485F-9EA0-04931ACC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22113"/>
            <a:ext cx="6096000" cy="43358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E7002C-F57A-4EB3-95E2-A3C8B0771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115" y="2522112"/>
            <a:ext cx="6106884" cy="433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42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5B16D0-52E7-464B-90C0-6A5B9F68B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7"/>
            <a:ext cx="6088839" cy="4246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5C1579-0803-4B48-8DF0-0F6C72539E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95575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baseline_usa_wd0_run2: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configs/new10_contra/vanilla_fusion/baseline_usa_wd0_run2.py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wd=0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5C1579-0803-4B48-8DF0-0F6C72539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955750" cy="1222899"/>
              </a:xfrm>
              <a:prstGeom prst="rect">
                <a:avLst/>
              </a:prstGeom>
              <a:blipFill>
                <a:blip r:embed="rId3"/>
                <a:stretch>
                  <a:fillRect l="-789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A9216BDC-A481-4DA9-9EAE-B008F1B7A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161" y="2509319"/>
            <a:ext cx="6088839" cy="42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7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B3A846E-BDAE-420F-9FEA-02FA752F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141862"/>
              </p:ext>
            </p:extLst>
          </p:nvPr>
        </p:nvGraphicFramePr>
        <p:xfrm>
          <a:off x="474216" y="689283"/>
          <a:ext cx="5094230" cy="282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0777">
                  <a:extLst>
                    <a:ext uri="{9D8B030D-6E8A-4147-A177-3AD203B41FA5}">
                      <a16:colId xmlns:a16="http://schemas.microsoft.com/office/drawing/2014/main" val="1999588468"/>
                    </a:ext>
                  </a:extLst>
                </a:gridCol>
                <a:gridCol w="1470777">
                  <a:extLst>
                    <a:ext uri="{9D8B030D-6E8A-4147-A177-3AD203B41FA5}">
                      <a16:colId xmlns:a16="http://schemas.microsoft.com/office/drawing/2014/main" val="3684127785"/>
                    </a:ext>
                  </a:extLst>
                </a:gridCol>
                <a:gridCol w="1087015">
                  <a:extLst>
                    <a:ext uri="{9D8B030D-6E8A-4147-A177-3AD203B41FA5}">
                      <a16:colId xmlns:a16="http://schemas.microsoft.com/office/drawing/2014/main" val="1870715876"/>
                    </a:ext>
                  </a:extLst>
                </a:gridCol>
                <a:gridCol w="1065661">
                  <a:extLst>
                    <a:ext uri="{9D8B030D-6E8A-4147-A177-3AD203B41FA5}">
                      <a16:colId xmlns:a16="http://schemas.microsoft.com/office/drawing/2014/main" val="1993155499"/>
                    </a:ext>
                  </a:extLst>
                </a:gridCol>
              </a:tblGrid>
              <a:tr h="2950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Single2D3DV2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812379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865871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62.38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39.52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52917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single_2d_usa_v1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67.22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42.05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6955466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45.65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29.12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2431350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single_3d_usa_scn2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58.14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44.20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499786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single_3d_usa_scn1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 (Single2D3D)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39.84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31.13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82860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55.47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42.22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4190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161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CA2765-C049-4B95-B341-4AF05C9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53332"/>
            <a:ext cx="6096000" cy="42618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5805CE-91E3-4E12-A5BA-97D03C49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48" y="2605720"/>
            <a:ext cx="6051552" cy="4252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configs/new10_contra/vanilla_fusion/baseline_usa_v2.py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4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E9C62D-B619-43C0-9C8C-1D651738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280"/>
            <a:ext cx="6096476" cy="4265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3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E8F1B52-3B02-400A-A74C-DFD6A6263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592280"/>
            <a:ext cx="6096476" cy="42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19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73C4C4-2EEB-4F81-8589-628F8477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1340" cy="4297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configs/new10_contra/vanilla_fusion/baseline_usa_v3_run2.py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blipFill>
                <a:blip r:embed="rId3"/>
                <a:stretch>
                  <a:fillRect l="-665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EA8F6F2-009A-4550-A9FB-65EADB5C3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340" y="2512667"/>
            <a:ext cx="6090660" cy="42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2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configs/new10_contra/vanilla_fusion/baseline_usa_wd0.py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weight_decay=0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blipFill>
                <a:blip r:embed="rId2"/>
                <a:stretch>
                  <a:fillRect l="-856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6AE79A8-B477-4B3D-8BF8-7243E3A7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2381"/>
            <a:ext cx="6098446" cy="42737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187A07-CD2F-4C75-9501-489CE63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552" y="2557843"/>
            <a:ext cx="6098447" cy="42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3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AFA53A-C4C1-4558-859F-EC9B671E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503"/>
            <a:ext cx="6098194" cy="4302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129AE9-D7E1-4E7E-912B-989CE50C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6556"/>
            <a:ext cx="6098194" cy="4259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7291B5-A0AA-4C39-ADED-8FC31195ED86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64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4BB9C4-4810-4625-8C4D-7D56A3FB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7453" cy="42443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2D25F7-3782-4AA4-B933-BAD36181FA82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2AB763-B41F-4B4A-B41B-EBEE855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47" y="2541002"/>
            <a:ext cx="6097453" cy="42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6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EB666C-9DC5-47AA-BD88-5D708762817A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weight_decay=1e-2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BD012C-6350-4BF4-8A94-DDCE1A09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523"/>
            <a:ext cx="6084288" cy="41878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C44F43-E691-4C31-9190-F042C01B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3130"/>
            <a:ext cx="6113168" cy="43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4A3756-F184-4B79-A724-CE94FDDFC61A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84EC23-55FE-40AD-A1C7-1CE42E68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33" y="2533404"/>
            <a:ext cx="6220793" cy="42955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546662-34A2-43AD-BA54-F1242E12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9118"/>
            <a:ext cx="6095998" cy="42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AC2212-80FD-4C5C-918F-A5161C0E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356"/>
            <a:ext cx="6096000" cy="4247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9D9075-AA5D-4631-8892-B12FA939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7757"/>
            <a:ext cx="6096000" cy="42388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E14164-F5E8-448B-8A96-6EEF20818D26}"/>
              </a:ext>
            </a:extLst>
          </p:cNvPr>
          <p:cNvSpPr txBox="1"/>
          <p:nvPr/>
        </p:nvSpPr>
        <p:spPr>
          <a:xfrm>
            <a:off x="259823" y="247646"/>
            <a:ext cx="6583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Input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99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4CA94F-75A6-4DF4-89C0-C05C1F28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47799"/>
            <a:ext cx="6096000" cy="42383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0AC022-8EBA-4B06-AF96-2FB83928A3A7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9AA7DD-A71F-49F1-8E20-ED5B49C0B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58" y="2553391"/>
            <a:ext cx="6013141" cy="42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7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4A50033E-1FA0-4C53-BC05-CB57EBAA0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553693"/>
              </p:ext>
            </p:extLst>
          </p:nvPr>
        </p:nvGraphicFramePr>
        <p:xfrm>
          <a:off x="0" y="0"/>
          <a:ext cx="8460421" cy="6666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412">
                  <a:extLst>
                    <a:ext uri="{9D8B030D-6E8A-4147-A177-3AD203B41FA5}">
                      <a16:colId xmlns:a16="http://schemas.microsoft.com/office/drawing/2014/main" val="2331994431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721058064"/>
                    </a:ext>
                  </a:extLst>
                </a:gridCol>
                <a:gridCol w="1400852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37333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6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Pre-train Fine-tune</a:t>
                      </a:r>
                      <a:endParaRPr lang="zh-CN" alt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alt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6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6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6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0">
                <a:tc rowSpan="14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 &amp; tgt contrast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3898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contra_usa_pretrain_v2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14966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usa_finetune_v2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65.59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45.55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0118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 contrast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7831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66.25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(45.61)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84522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src_usa_finetune_v0_w1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70.57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(49.39)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43961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same as pretrain_v0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 wd=0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2007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69.94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(49.68)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72772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same as pretrain_v0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 2d/3d_proj=16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349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69.85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(50.61)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998756"/>
                  </a:ext>
                </a:extLst>
              </a:tr>
              <a:tr h="346008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Baseline(src supervised loss)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8210028"/>
                  </a:ext>
                </a:extLst>
              </a:tr>
              <a:tr h="3460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baseline_usa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65.72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(45.33)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428769"/>
                  </a:ext>
                </a:extLst>
              </a:tr>
              <a:tr h="295011">
                <a:tc v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baseline_usa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70.01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(49.64)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1020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74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ED6ACD-1BAB-48B3-ADD9-BB82B2BF24AA}"/>
              </a:ext>
            </a:extLst>
          </p:cNvPr>
          <p:cNvSpPr txBox="1"/>
          <p:nvPr/>
        </p:nvSpPr>
        <p:spPr>
          <a:xfrm>
            <a:off x="1194595" y="2026303"/>
            <a:ext cx="980281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Sample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SegFusionV3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540AD3-D869-4D93-91C1-C2922AB93C8D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2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7AE23E-CAFF-4167-BD8D-544195DB275D}"/>
              </a:ext>
            </a:extLst>
          </p:cNvPr>
          <p:cNvSpPr txBox="1"/>
          <p:nvPr/>
        </p:nvSpPr>
        <p:spPr>
          <a:xfrm>
            <a:off x="417251" y="3228946"/>
            <a:ext cx="851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04/25~27/2021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new10_contra/vanilla_fusion/single_3d_* (single_2d_3d_v2.py test code bug)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E78B3-7FC6-4D70-9245-614AC49FB785}"/>
              </a:ext>
            </a:extLst>
          </p:cNvPr>
          <p:cNvSpPr txBox="1"/>
          <p:nvPr/>
        </p:nvSpPr>
        <p:spPr>
          <a:xfrm>
            <a:off x="417251" y="2413337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04/23~24/2021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UNetSCNManual code; UNetSCN, UNetResNet34 structure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6B1981-BA40-45EC-98B4-F8573BC2DF1D}"/>
              </a:ext>
            </a:extLst>
          </p:cNvPr>
          <p:cNvSpPr txBox="1"/>
          <p:nvPr/>
        </p:nvSpPr>
        <p:spPr>
          <a:xfrm>
            <a:off x="417251" y="4742555"/>
            <a:ext cx="6292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new10_contra/contra_usa_pretrain_v2, usa_finetune_v2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new10_contra/contra_usa_v3, contra_usa_v4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397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504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12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77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8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6767004" y="1996514"/>
            <a:ext cx="57771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more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contrast head; temperature (0.01 0.1 1 10 100)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fusion </a:t>
            </a:r>
            <a:r>
              <a:rPr lang="en-US" altLang="zh-CN"/>
              <a:t>at different stage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3D backbone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45720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10667" r="-146945" b="-1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81967" r="-146945" b="-12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47244" r="-146945" b="-403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21311" r="-146945" b="-6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21311" r="-146945" b="-5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93333" r="-146945" b="-3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344262" r="-146945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+0.01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70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45720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3942</TotalTime>
  <Words>3495</Words>
  <Application>Microsoft Office PowerPoint</Application>
  <PresentationFormat>宽屏</PresentationFormat>
  <Paragraphs>568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1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656</cp:revision>
  <dcterms:created xsi:type="dcterms:W3CDTF">2020-11-13T13:05:14Z</dcterms:created>
  <dcterms:modified xsi:type="dcterms:W3CDTF">2021-05-11T02:46:15Z</dcterms:modified>
</cp:coreProperties>
</file>